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6"/>
  </p:notesMasterIdLst>
  <p:sldIdLst>
    <p:sldId id="256" r:id="rId2"/>
    <p:sldId id="325" r:id="rId3"/>
    <p:sldId id="273" r:id="rId4"/>
    <p:sldId id="313" r:id="rId5"/>
    <p:sldId id="291" r:id="rId6"/>
    <p:sldId id="326" r:id="rId7"/>
    <p:sldId id="311" r:id="rId8"/>
    <p:sldId id="312" r:id="rId9"/>
    <p:sldId id="277" r:id="rId10"/>
    <p:sldId id="327" r:id="rId11"/>
    <p:sldId id="328" r:id="rId12"/>
    <p:sldId id="329" r:id="rId13"/>
    <p:sldId id="278" r:id="rId14"/>
    <p:sldId id="316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7" r:id="rId27"/>
    <p:sldId id="341" r:id="rId28"/>
    <p:sldId id="348" r:id="rId29"/>
    <p:sldId id="342" r:id="rId30"/>
    <p:sldId id="343" r:id="rId31"/>
    <p:sldId id="344" r:id="rId32"/>
    <p:sldId id="345" r:id="rId33"/>
    <p:sldId id="346" r:id="rId34"/>
    <p:sldId id="310" r:id="rId35"/>
  </p:sldIdLst>
  <p:sldSz cx="9144000" cy="6858000" type="screen4x3"/>
  <p:notesSz cx="6858000" cy="931386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7FED2"/>
    <a:srgbClr val="98A9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5461" autoAdjust="0"/>
  </p:normalViewPr>
  <p:slideViewPr>
    <p:cSldViewPr>
      <p:cViewPr>
        <p:scale>
          <a:sx n="78" d="100"/>
          <a:sy n="78" d="100"/>
        </p:scale>
        <p:origin x="-1272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93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5693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5693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CDF08CB-2939-49BA-BAC3-52591522C3E8}" type="datetimeFigureOut">
              <a:rPr lang="es-ES" smtClean="0"/>
              <a:pPr/>
              <a:t>02/12/2019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698500"/>
            <a:ext cx="4656138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424085"/>
            <a:ext cx="5486400" cy="4191239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1" y="8846554"/>
            <a:ext cx="2971800" cy="46569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4" y="8846554"/>
            <a:ext cx="2971800" cy="46569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0450EEA-9B16-4474-AFD8-65D877007B5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98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0EEA-9B16-4474-AFD8-65D877007B5E}" type="slidenum">
              <a:rPr lang="es-ES" smtClean="0"/>
              <a:pPr/>
              <a:t>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87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CECAEA-B2B7-4F76-A49C-F1F01DC2A1BA}" type="slidenum">
              <a:rPr lang="es-PE" smtClean="0"/>
              <a:pPr>
                <a:defRPr/>
              </a:pPr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682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0 Imagen" descr="PLANTILLAS PPT FINALES CON NUEVO LOGO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355976" y="3558604"/>
            <a:ext cx="4248000" cy="1384995"/>
          </a:xfrm>
        </p:spPr>
        <p:txBody>
          <a:bodyPr anchor="b">
            <a:spAutoFit/>
          </a:bodyPr>
          <a:lstStyle>
            <a:lvl1pPr algn="l">
              <a:defRPr sz="2800" b="1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4355976" y="5085184"/>
            <a:ext cx="4248000" cy="584775"/>
          </a:xfrm>
        </p:spPr>
        <p:txBody>
          <a:bodyPr>
            <a:sp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cxnSp>
        <p:nvCxnSpPr>
          <p:cNvPr id="8" name="7 Conector recto"/>
          <p:cNvCxnSpPr>
            <a:cxnSpLocks/>
          </p:cNvCxnSpPr>
          <p:nvPr userDrawn="1"/>
        </p:nvCxnSpPr>
        <p:spPr>
          <a:xfrm>
            <a:off x="4283968" y="5085184"/>
            <a:ext cx="0" cy="7200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537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30524" y="2629361"/>
            <a:ext cx="6635080" cy="1015663"/>
          </a:xfrm>
        </p:spPr>
        <p:txBody>
          <a:bodyPr wrap="square" anchor="b">
            <a:spAutoFit/>
          </a:bodyPr>
          <a:lstStyle>
            <a:lvl1pPr algn="l">
              <a:defRPr sz="3000" b="1">
                <a:solidFill>
                  <a:schemeClr val="tx1"/>
                </a:solidFill>
                <a:latin typeface="Arial" pitchFamily="34" charset="0"/>
                <a:ea typeface="Tahoma" pitchFamily="34" charset="0"/>
                <a:cs typeface="Arial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1830524" y="3861048"/>
            <a:ext cx="6635080" cy="369332"/>
          </a:xfrm>
        </p:spPr>
        <p:txBody>
          <a:bodyPr wrap="square">
            <a:spAutoFit/>
          </a:bodyPr>
          <a:lstStyle>
            <a:lvl1pPr marL="273050" indent="-273050" algn="just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244408" y="6437947"/>
            <a:ext cx="442392" cy="400110"/>
          </a:xfrm>
        </p:spPr>
        <p:txBody>
          <a:bodyPr/>
          <a:lstStyle>
            <a:lvl1pPr>
              <a:defRPr/>
            </a:lvl1pPr>
          </a:lstStyle>
          <a:p>
            <a:fld id="{22EAF5E0-2415-4A09-9E13-A0C83DA51EBD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20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000" y="907200"/>
            <a:ext cx="8157600" cy="1015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1990800"/>
            <a:ext cx="8158040" cy="446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732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580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05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2592" y="1990799"/>
            <a:ext cx="4032000" cy="439052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37600" y="1988102"/>
            <a:ext cx="4032000" cy="439052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612000" y="907200"/>
            <a:ext cx="8157600" cy="1015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812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602592" y="907200"/>
            <a:ext cx="3949200" cy="1015200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 hasCustomPrompt="1"/>
          </p:nvPr>
        </p:nvSpPr>
        <p:spPr>
          <a:xfrm>
            <a:off x="4737600" y="907200"/>
            <a:ext cx="3949200" cy="1015200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/>
          </p:nvPr>
        </p:nvSpPr>
        <p:spPr>
          <a:xfrm>
            <a:off x="602592" y="1990799"/>
            <a:ext cx="3949200" cy="439052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3 Marcador de contenido"/>
          <p:cNvSpPr>
            <a:spLocks noGrp="1"/>
          </p:cNvSpPr>
          <p:nvPr>
            <p:ph sz="half" idx="2"/>
          </p:nvPr>
        </p:nvSpPr>
        <p:spPr>
          <a:xfrm>
            <a:off x="4737600" y="1988102"/>
            <a:ext cx="3949200" cy="439052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268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47864" y="5301208"/>
            <a:ext cx="4464496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347864" y="1844824"/>
            <a:ext cx="4464496" cy="338437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347864" y="5805264"/>
            <a:ext cx="4464496" cy="365918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01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8 Imagen" descr="PLANTILLAS PPT FINALES CON NUEVO LOGO-04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11560" y="908720"/>
            <a:ext cx="8158719" cy="1015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11560" y="1988840"/>
            <a:ext cx="8158719" cy="446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11560" y="6537974"/>
            <a:ext cx="864000" cy="200055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608201" y="6537973"/>
            <a:ext cx="6552728" cy="200055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smtClean="0"/>
              <a:t>Red Asistencial Ucayali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44408" y="6437947"/>
            <a:ext cx="442392" cy="400110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7D0E-E8DB-4A41-9E2F-7605E005E4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999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4" r:id="rId4"/>
    <p:sldLayoutId id="2147483655" r:id="rId5"/>
    <p:sldLayoutId id="2147483652" r:id="rId6"/>
    <p:sldLayoutId id="2147483653" r:id="rId7"/>
    <p:sldLayoutId id="2147483657" r:id="rId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050" indent="-273050" algn="just" defTabSz="914400" rtl="0" eaLnBrk="1" latinLnBrk="0" hangingPunct="1">
        <a:spcBef>
          <a:spcPts val="1800"/>
        </a:spcBef>
        <a:buSzPct val="11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58763" algn="just" defTabSz="914400" rtl="0" eaLnBrk="1" latinLnBrk="0" hangingPunct="1">
        <a:spcBef>
          <a:spcPts val="6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73050" algn="just" defTabSz="914400" rtl="0" eaLnBrk="1" latinLnBrk="0" hangingPunct="1">
        <a:spcBef>
          <a:spcPts val="4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963" indent="-273050" algn="just" defTabSz="914400" rtl="0" eaLnBrk="1" latinLnBrk="0" hangingPunct="1">
        <a:spcBef>
          <a:spcPts val="4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706563" indent="-273050" algn="just" defTabSz="914400" rtl="0" eaLnBrk="1" latinLnBrk="0" hangingPunct="1">
        <a:spcBef>
          <a:spcPts val="4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92044" y="3284983"/>
            <a:ext cx="6636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dirty="0" smtClean="0">
                <a:solidFill>
                  <a:srgbClr val="0070C0"/>
                </a:solidFill>
              </a:rPr>
              <a:t>“MECANISMOS DE CONTROL DE CITAS MAYORES A 45 DIAS EN PRESTACIONES AMBULATORIAS”</a:t>
            </a:r>
            <a:endParaRPr lang="es-PE" sz="2800" dirty="0">
              <a:solidFill>
                <a:srgbClr val="0070C0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797325" y="55880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400" b="1" dirty="0">
                <a:solidFill>
                  <a:srgbClr val="0070C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</a:rPr>
              <a:t>RED ASISTENCIAL UCAYALI</a:t>
            </a:r>
            <a:endParaRPr lang="es-PE" sz="1400" dirty="0">
              <a:solidFill>
                <a:srgbClr val="0070C0"/>
              </a:solidFill>
            </a:endParaRPr>
          </a:p>
          <a:p>
            <a:pPr algn="just"/>
            <a:r>
              <a:rPr lang="es-PE" sz="1400" b="1" dirty="0">
                <a:solidFill>
                  <a:srgbClr val="0070C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</a:rPr>
              <a:t>AÑO 2019</a:t>
            </a:r>
            <a:endParaRPr lang="es-PE" sz="1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3" r="16167"/>
          <a:stretch/>
        </p:blipFill>
        <p:spPr bwMode="auto">
          <a:xfrm>
            <a:off x="7208197" y="1266332"/>
            <a:ext cx="1402080" cy="1688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110037" y="5480357"/>
            <a:ext cx="45185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400" b="1" dirty="0" smtClean="0">
                <a:solidFill>
                  <a:srgbClr val="0070C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</a:rPr>
              <a:t>Ing. Walter Gómez Ramirez</a:t>
            </a:r>
            <a:endParaRPr lang="es-PE" sz="1400" dirty="0">
              <a:solidFill>
                <a:srgbClr val="0070C0"/>
              </a:solidFill>
            </a:endParaRPr>
          </a:p>
          <a:p>
            <a:pPr algn="r"/>
            <a:r>
              <a:rPr lang="es-PE" sz="1400" b="1" dirty="0" smtClean="0">
                <a:solidFill>
                  <a:srgbClr val="0070C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</a:rPr>
              <a:t>Jefe de la Oficina de Planeamiento y Calidad</a:t>
            </a:r>
          </a:p>
          <a:p>
            <a:pPr algn="r"/>
            <a:r>
              <a:rPr lang="es-PE" sz="1400" b="1" dirty="0" smtClean="0">
                <a:solidFill>
                  <a:srgbClr val="0070C0"/>
                </a:solidFill>
                <a:effectLst>
                  <a:outerShdw blurRad="50800" dist="38100" dir="5400000" algn="t">
                    <a:srgbClr val="000000">
                      <a:alpha val="40000"/>
                    </a:srgbClr>
                  </a:outerShdw>
                </a:effectLst>
              </a:rPr>
              <a:t>Red Asistencial Ucayali</a:t>
            </a:r>
            <a:endParaRPr lang="es-PE" sz="1400" dirty="0">
              <a:solidFill>
                <a:srgbClr val="0070C0"/>
              </a:solidFill>
            </a:endParaRPr>
          </a:p>
        </p:txBody>
      </p:sp>
      <p:pic>
        <p:nvPicPr>
          <p:cNvPr id="9" name="8 Imagen" descr="LOGO NUEVO ESSALUD-01-0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53" y="5146119"/>
            <a:ext cx="1228725" cy="44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" y="2580822"/>
            <a:ext cx="1934740" cy="276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5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755576" y="1571600"/>
            <a:ext cx="781162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5.2 COORDINACIONES Y ACTIVIDADES DE GESTION DE CITAS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115616" y="2420888"/>
            <a:ext cx="7272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Entiéndase como tales a las diversas coordinaciones y acciones necesarias realizadas por los responsables operativos de la Sede Central, de las Redes Asistenciales y Prestacionales, de los jefes de servicios y directores de las IPRESS a fin de disminuir el tiempo de espera para la cita.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3861048"/>
            <a:ext cx="3456384" cy="2073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1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827584" y="1290014"/>
            <a:ext cx="562961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5.3 SERVICIO DE SALUD INTELIGENTE - ESSI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811568" y="2012840"/>
            <a:ext cx="504056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rgbClr val="0070C0"/>
                </a:solidFill>
              </a:rPr>
              <a:t>Es el sistema transaccional institucional vigente que permite acceder a la información completa del paciente, atenciones y programación de citas en las IPRESS de ESSALUD, a los exámenes auxiliares solicitados y sus resultados, a los diagnósticos, las prescripciones dadas y medicamentos entregados, los procedimientos, las solicitudes de hospitalización y/o cirugías. </a:t>
            </a:r>
            <a:endParaRPr lang="es-PE" sz="1600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E" sz="1600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 smtClean="0">
                <a:solidFill>
                  <a:srgbClr val="0070C0"/>
                </a:solidFill>
              </a:rPr>
              <a:t>Cuenta </a:t>
            </a:r>
            <a:r>
              <a:rPr lang="es-PE" sz="1600" dirty="0">
                <a:solidFill>
                  <a:srgbClr val="0070C0"/>
                </a:solidFill>
              </a:rPr>
              <a:t>con toda la información necesaria para evaluar riesgo quirúrgico y aprobar la programación de cirugía en menor tiempo, sin postergaciones por falta de documentos o informes, se elimina los reprocesos o repetición de exámenes por pérdida del informe de resultados o casos similares, aumentando la satisfacción del paciente y disminuyendo los costos administrativos y asistenciales.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76" y="3285871"/>
            <a:ext cx="2880320" cy="1728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1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776168" y="1337968"/>
            <a:ext cx="422224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5.4 PRESTACION AMBULATORIA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115616" y="2060848"/>
            <a:ext cx="7040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Atención de salud brindada por personal de salud, que, por su naturaleza y grado de compromiso del beneficiario, se realiza ambulatoriamente desarrollando actividades de promoción de la salud, prevención de la enfermedad, recuperación y rehabilitación. Se puede desarrollar en la persona, familia y comunidad.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291" y="3573016"/>
            <a:ext cx="3583992" cy="20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1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3432815" y="663302"/>
            <a:ext cx="253545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CAPITULO II</a:t>
            </a:r>
            <a:r>
              <a:rPr lang="es-E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es-ES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373757" y="1628800"/>
            <a:ext cx="465358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ORGANOS RESPONSABLES</a:t>
            </a:r>
            <a:endParaRPr lang="es-ES" sz="32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968230" y="2636912"/>
            <a:ext cx="492917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6.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GERENTE CENTRAL </a:t>
            </a:r>
          </a:p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PRESTACIONES DE SALUD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339488" y="397051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 smtClean="0">
                <a:solidFill>
                  <a:srgbClr val="0070C0"/>
                </a:solidFill>
              </a:rPr>
              <a:t>Establece los estándares de oportunidad de atención en el contexto de su competencia de proponer características y especificaciones de uso, registro y acceso a la información de atenciones de salud.</a:t>
            </a:r>
            <a:endParaRPr lang="es-PE" sz="1600" dirty="0">
              <a:solidFill>
                <a:srgbClr val="0070C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8350" r="20800" b="7051"/>
          <a:stretch/>
        </p:blipFill>
        <p:spPr bwMode="auto">
          <a:xfrm>
            <a:off x="6588224" y="3789040"/>
            <a:ext cx="1570479" cy="228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755576" y="1132336"/>
            <a:ext cx="72728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7.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GERENTE CENTRAL DE OPERACIONES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043608" y="1916832"/>
            <a:ext cx="43204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Controla y supervisa la aplicación de la presente norma, en el contexto de la evaluación del desempeño de las redes y el acompañamiento y asistencia técnica en la aplicación de los mecanismos de asignación de recursos.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755576" y="3933056"/>
            <a:ext cx="72728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8.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GERENTE de red prestacional/</a:t>
            </a:r>
          </a:p>
          <a:p>
            <a:pPr algn="just"/>
            <a:r>
              <a:rPr lang="es-ES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	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	gerente de red asistencial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51224" y="5157192"/>
            <a:ext cx="43128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Asegurar el cumplimiento de la presente norma, controlar las actividades de la red y garantizar el buen uso de los recursos asignados para tal fin en su ámbito de competencias.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t="8213" r="20594" b="703"/>
          <a:stretch/>
        </p:blipFill>
        <p:spPr bwMode="auto">
          <a:xfrm>
            <a:off x="5807152" y="1772816"/>
            <a:ext cx="1800200" cy="197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0" r="33791" b="31887"/>
          <a:stretch/>
        </p:blipFill>
        <p:spPr bwMode="auto">
          <a:xfrm>
            <a:off x="5895536" y="4764053"/>
            <a:ext cx="1623432" cy="19906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11560" y="1363169"/>
            <a:ext cx="518457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9.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director de ipress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043608" y="234887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Conducir la gestión de la oportunidad de atención en los distintos servicios / departamentos/ unidades que brinden prestaciones ambulatorias en la IPRESS a su cargo.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647288" y="3717032"/>
            <a:ext cx="72728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10.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 jefe de servicio y departamento</a:t>
            </a:r>
          </a:p>
          <a:p>
            <a:pPr algn="just"/>
            <a:r>
              <a:rPr lang="es-ES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	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			asistencial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51224" y="4836842"/>
            <a:ext cx="45643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Elaborar y actualizar la programación asistencial de su ámbito de competencias a fin de mejorar la oportunidad de atención para las prestaciones ambulatorias.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/>
          <a:stretch/>
        </p:blipFill>
        <p:spPr bwMode="auto">
          <a:xfrm>
            <a:off x="6059720" y="1416100"/>
            <a:ext cx="1810496" cy="20199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r="11864"/>
          <a:stretch/>
        </p:blipFill>
        <p:spPr bwMode="auto">
          <a:xfrm>
            <a:off x="5981570" y="4722045"/>
            <a:ext cx="1954054" cy="1862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6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3302863" y="663302"/>
            <a:ext cx="2795369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CAPITULO IiI</a:t>
            </a:r>
            <a:r>
              <a:rPr lang="es-E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endParaRPr lang="es-ES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308191" y="1484784"/>
            <a:ext cx="280955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disposiciones</a:t>
            </a:r>
            <a:endParaRPr lang="es-ES" sz="32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94796" y="2492896"/>
            <a:ext cx="72787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11.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asignación del responsable operativo en sede central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259632" y="378904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Gerente Central de Prestaciones de Salud designa un funcionario responsable de generar las alertas de citas con espera mayor a 45 días para prestaciones ambulatorias. El Gerente Central de Operaciones designa un funcionario responsable de la supervisión y monitoreo del desempeño de la intervención generados por las Redes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632" y="3838243"/>
            <a:ext cx="2693665" cy="202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8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755576" y="1132336"/>
            <a:ext cx="777686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12.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Designación DEL RESPONSABLE OPERATIVO EN LOS HOSPITALES DE MAYOR NIVEL DE COMPLEJIDAD DE LA RED ASISTENCIAL Y EN HOSPITALES NACIONALES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87624" y="2924944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Gerente de la Red Prestacional / Red Asistencial designa un profesional de la salud, del Hospital Nacional o del hospital de mayor complejidad de la Red Asistencial, según corresponda, responsable de las coordinaciones y actividades de gestión de citas como contraparte de la Sede Central.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365104"/>
            <a:ext cx="3029322" cy="201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04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1856" y="1412776"/>
            <a:ext cx="7838576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13.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DESIGNACION DEL RESPONSABLE OPERATIVO EN LAS IPRESS DEL PRIMERO Y SEGUNDO NIVEL DE ATENCION DE LAS REDES PRESTACIONALES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2961657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Gerente de Servicios Prestacionales </a:t>
            </a:r>
            <a:r>
              <a:rPr lang="es-PE" sz="1600" dirty="0" smtClean="0">
                <a:solidFill>
                  <a:srgbClr val="0070C0"/>
                </a:solidFill>
              </a:rPr>
              <a:t>I </a:t>
            </a:r>
            <a:r>
              <a:rPr lang="es-PE" sz="1600" dirty="0">
                <a:solidFill>
                  <a:srgbClr val="0070C0"/>
                </a:solidFill>
              </a:rPr>
              <a:t>y </a:t>
            </a:r>
            <a:r>
              <a:rPr lang="es-PE" sz="1600" dirty="0" smtClean="0">
                <a:solidFill>
                  <a:srgbClr val="0070C0"/>
                </a:solidFill>
              </a:rPr>
              <a:t>II, </a:t>
            </a:r>
            <a:r>
              <a:rPr lang="es-PE" sz="1600" dirty="0">
                <a:solidFill>
                  <a:srgbClr val="0070C0"/>
                </a:solidFill>
              </a:rPr>
              <a:t>de las Redes Prestacionales; designa un profesional de la salud, responsable de las coordinaciones y actividades de gestión de citas para las IPRESS de la Red, dentro de su ámbito de competencias.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00304"/>
            <a:ext cx="3127200" cy="206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08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1856" y="1412776"/>
            <a:ext cx="78385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14.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DESIGNACION DEL RESPONSABLE OPERATIVO EN LA RED ASISTENCIAL.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563888" y="267471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designación del responsable operativo de la Red Asistencial está a cargo del Gerente/ Director de la Red Asistencial; y está condicionada a la identificación de por lo menos 1000 citas mayores a 45 días.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 bwMode="auto">
          <a:xfrm>
            <a:off x="827584" y="4176553"/>
            <a:ext cx="3528392" cy="218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smtClean="0"/>
              <a:t>10.04.19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AF5E0-2415-4A09-9E13-A0C83DA51EBD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7" name="6 Rectángulo"/>
          <p:cNvSpPr/>
          <p:nvPr/>
        </p:nvSpPr>
        <p:spPr>
          <a:xfrm>
            <a:off x="3374012" y="692696"/>
            <a:ext cx="233576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CAPITULO I</a:t>
            </a:r>
            <a:endParaRPr lang="es-ES" sz="36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274058" y="3356992"/>
            <a:ext cx="6535676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0070C0"/>
                </a:solidFill>
              </a:rPr>
              <a:t>Establecer los controles para la gestión de la oportunidad de atención en las prestaciones ambulatorias en las IPRESS de los tres (3) niveles de atención.</a:t>
            </a:r>
          </a:p>
        </p:txBody>
      </p:sp>
      <p:sp>
        <p:nvSpPr>
          <p:cNvPr id="9" name="8 Flecha arriba"/>
          <p:cNvSpPr/>
          <p:nvPr/>
        </p:nvSpPr>
        <p:spPr>
          <a:xfrm>
            <a:off x="2339268" y="4437112"/>
            <a:ext cx="936104" cy="1152128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10 Rectángulo"/>
          <p:cNvSpPr/>
          <p:nvPr/>
        </p:nvSpPr>
        <p:spPr>
          <a:xfrm>
            <a:off x="2314784" y="1628800"/>
            <a:ext cx="453034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DISPOSICIONES INICIALES</a:t>
            </a:r>
            <a:endParaRPr lang="es-ES" sz="32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27584" y="2492896"/>
            <a:ext cx="336002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1. </a:t>
            </a:r>
            <a:r>
              <a:rPr lang="es-E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Objeto</a:t>
            </a:r>
            <a:endParaRPr lang="es-ES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4" t="9158" r="28822" b="14715"/>
          <a:stretch/>
        </p:blipFill>
        <p:spPr bwMode="auto">
          <a:xfrm>
            <a:off x="5279820" y="4509120"/>
            <a:ext cx="1968106" cy="157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2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1856" y="1412776"/>
            <a:ext cx="78385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15.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DESIGNACION DEL RESPONSABLE OPERATIVO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ipress.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278092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Gerente / Director de IPRESS designa un profesional de la salud responsable contraparte operativa en la Red Asistencial / Prestacional para la gestión de las alertas de citas con espera mayor a 45 días para prestaciones ambulatorias.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19217"/>
            <a:ext cx="3096344" cy="214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35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621856" y="1412776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16.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Las actividades del responsable operativo de la gestión de alertas de la sede central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21856" y="2660912"/>
            <a:ext cx="540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rgbClr val="0070C0"/>
                </a:solidFill>
              </a:rPr>
              <a:t>El responsable operativo de la Sede Central realiza la extracción y procesamiento de la información obtenida del ESSI, identifica las citas con esperas mayores a 45 días a nivel de Red, IPRESS, servicio o unidad asistencial y profesional</a:t>
            </a:r>
            <a:r>
              <a:rPr lang="es-PE" sz="1600" dirty="0" smtClean="0">
                <a:solidFill>
                  <a:srgbClr val="0070C0"/>
                </a:solidFill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E" sz="1600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 smtClean="0">
                <a:solidFill>
                  <a:srgbClr val="0070C0"/>
                </a:solidFill>
              </a:rPr>
              <a:t>Genera </a:t>
            </a:r>
            <a:r>
              <a:rPr lang="es-PE" sz="1600" dirty="0">
                <a:solidFill>
                  <a:srgbClr val="0070C0"/>
                </a:solidFill>
              </a:rPr>
              <a:t>las alertas y remite la información a los Gerentes /Directores de Redes Asistenciales y Gerentes de Redes Prestacionales; asimismo recibe y consolida las estrategias de los planes de intervención generados por las Redes los días lunes a las 13:00 horas, y los despliega a la Gerencia General y a la Gerencia Central de Operaciones.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720" y="3312583"/>
            <a:ext cx="2691752" cy="174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136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67544" y="1404601"/>
            <a:ext cx="812660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17.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Las actividades del responsable operativo de la gestión de alertas de las redes asistenciales/redes prestacionales.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755576" y="2996952"/>
            <a:ext cx="50040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rgbClr val="0070C0"/>
                </a:solidFill>
              </a:rPr>
              <a:t>Recibe la información proveniente de la Sede Central y realiza las coordinaciones con los directores de IPRESS / Gerentes de los hospitales de mayor complejidad de la Red Asistencial, a fin que los mismos dispongan la propuesta de estrategias de solución. </a:t>
            </a:r>
            <a:endParaRPr lang="es-PE" sz="1600" dirty="0" smtClean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s-PE" sz="1600" dirty="0">
              <a:solidFill>
                <a:srgbClr val="0070C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PE" sz="1600" dirty="0" smtClean="0">
                <a:solidFill>
                  <a:srgbClr val="0070C0"/>
                </a:solidFill>
              </a:rPr>
              <a:t>Asimismo</a:t>
            </a:r>
            <a:r>
              <a:rPr lang="es-PE" sz="1600" dirty="0">
                <a:solidFill>
                  <a:srgbClr val="0070C0"/>
                </a:solidFill>
              </a:rPr>
              <a:t>, recibe las estrategias propuestas por los directores y gestores de las IPRESS de la red, las consolida y las pone a disposición del Gerente / Director de Red prestacional / Asistencial para la correspondiente aprobación y tramitación a la Sede Central.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3152" r="9091" b="2871"/>
          <a:stretch/>
        </p:blipFill>
        <p:spPr bwMode="auto">
          <a:xfrm>
            <a:off x="5941264" y="3009512"/>
            <a:ext cx="2325600" cy="266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7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67544" y="1404601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just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18.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la fecha de corte para el procesamiento de la información.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899591" y="2636912"/>
            <a:ext cx="482437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Gerencia Central de Prestaciones de Salud, a través del área técnica correspondiente, analiza y procesa la información del ESSI los días jueves a las 5pm e identifica la cantidad de citas con espera mayor a 45 días por Red Asistencial /Prestacional, por IPRESS, por servicio y por profesional.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8" y="4077072"/>
            <a:ext cx="2663240" cy="20882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938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67544" y="1124744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19.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los registros no incluidos en el análisis.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92720" y="2204864"/>
            <a:ext cx="6876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información procesada no incluye las citas anuladas y las citas en las que no figure la fecha de solicitud en el sistema.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67544" y="3645024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20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Del despliegue de la información para la toma de decisiones.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862264" y="4653136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información procesada y analizada, a la que se hace mención en el artículo 18 de la presente Directiva, se remite a los Directores / Gerentes de Redes Prestacionales /Asistenciales, a la Gerencia General y a la Gerencia Central de Operaciones el día viernes inmediato posterior al corte antes de las 9:00 horas.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9" b="7378"/>
          <a:stretch/>
        </p:blipFill>
        <p:spPr bwMode="auto">
          <a:xfrm>
            <a:off x="6228184" y="4535664"/>
            <a:ext cx="1740792" cy="20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25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67544" y="1196752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21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generación de las estrategias de solución.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83568" y="2398753"/>
            <a:ext cx="55446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Red Asistencial / Prestacional, a través de su responsable operativo de la gestión de las alertas reenvía el reporte a los directores de IPRESS, los viernes a las 10:00 horas y realiza las coordinaciones correspondientes a fin que los mencionados funcionarios dispongan la elaboración del listado de estrategias de solución con la finalidad de disminuir el número de citas con espera mayor a 45 días en no menos del 75% hasta una espera no mayor de 10 días. (Anexo 01)</a:t>
            </a:r>
          </a:p>
        </p:txBody>
      </p:sp>
      <p:pic>
        <p:nvPicPr>
          <p:cNvPr id="19460" name="Picture 4" descr="Resultado de imagen para estrategia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4" t="8075" r="22305" b="6099"/>
          <a:stretch/>
        </p:blipFill>
        <p:spPr bwMode="auto">
          <a:xfrm>
            <a:off x="5940152" y="3767709"/>
            <a:ext cx="2610362" cy="26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1"/>
            <a:ext cx="8853810" cy="379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11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78232" y="1700808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22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supervisión y monitoreo de los resultados de las estrategias de solución.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187624" y="3075878"/>
            <a:ext cx="47525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supervisión y monitoreo de la implementación del desempeño es realizado por el responsable operativo de la Sede Central, designado por la Gerencia Central de Operaciones y los reportes de seguimiento se remiten a la Gerencia General para las acciones de gestión que </a:t>
            </a:r>
            <a:r>
              <a:rPr lang="es-PE" sz="1600" dirty="0" smtClean="0">
                <a:solidFill>
                  <a:srgbClr val="0070C0"/>
                </a:solidFill>
              </a:rPr>
              <a:t>correspondan.(Anexo </a:t>
            </a:r>
            <a:r>
              <a:rPr lang="es-PE" sz="1600" dirty="0">
                <a:solidFill>
                  <a:srgbClr val="0070C0"/>
                </a:solidFill>
              </a:rPr>
              <a:t>02)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10150" r="14200" b="3651"/>
          <a:stretch/>
        </p:blipFill>
        <p:spPr bwMode="auto">
          <a:xfrm flipH="1">
            <a:off x="6372200" y="4221088"/>
            <a:ext cx="1884905" cy="206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09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27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527223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2656"/>
            <a:ext cx="4104044" cy="621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95" y="1637176"/>
            <a:ext cx="1721641" cy="272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" y="3026640"/>
            <a:ext cx="2664296" cy="317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4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78232" y="1700808"/>
            <a:ext cx="812660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23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remisión de los planes con las estrategias de solución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43608" y="3095214"/>
            <a:ext cx="51480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plan de intervención de acción será remitido por el responsable de la IPRESS, los días lunes a las 10:00 horas, para ser consolidado por el responsable de gestión de alertas de la red, y remitirlo por correo a las direcciones electrónicas del responsable operativo de la Sede Central antes de las 12:00 horas del día lunes; asimismo por trámite regular a la Gerencia Central de Prestaciones de Salud con las firmas del Director de la IPRESS y del Director/Gerente de Red. (Anexo N* 1, Plan de Acción).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0" t="3801" r="11843"/>
          <a:stretch/>
        </p:blipFill>
        <p:spPr bwMode="auto">
          <a:xfrm>
            <a:off x="6372200" y="2922379"/>
            <a:ext cx="2088624" cy="265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35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1115616" y="2209056"/>
            <a:ext cx="67546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0070C0"/>
                </a:solidFill>
              </a:rPr>
              <a:t>Mejorar la oportunidad en el otorgamiento de citas para las prestaciones ambulatorias, a través de un sistema de alertas y retro alimentación, entre las Redes Asistenciales /Prestacionales y la Sede Central.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3312368" cy="1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19776" y="1337790"/>
            <a:ext cx="383893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2. </a:t>
            </a:r>
            <a:r>
              <a:rPr lang="es-E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FINALIDAD</a:t>
            </a:r>
            <a:endParaRPr lang="es-ES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67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63392" y="1412776"/>
            <a:ext cx="81266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24. 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las estrategias de solución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43608" y="2060848"/>
            <a:ext cx="720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plan de acción incluye un conjunto de estrategias válidas de acuerdo a lo establecido en la normatividad vigente, y a través de los mecanismos de financiamiento que consideren y de acuerdo a la disponibilidad presupuestal. </a:t>
            </a:r>
            <a:r>
              <a:rPr lang="en-US" sz="1600" dirty="0">
                <a:solidFill>
                  <a:srgbClr val="0070C0"/>
                </a:solidFill>
              </a:rPr>
              <a:t>Incluye las siguientes opciones: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631504" y="3356992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s-PE" sz="1600" dirty="0">
                <a:solidFill>
                  <a:srgbClr val="0070C0"/>
                </a:solidFill>
              </a:rPr>
              <a:t>Revisar la información ingresada a fin de verificar las distorsiones en el registro en relación a la fecha de solicitud de cita, fecha de cita. El control de la calidad del registro en el sistema a cargo del profesional responsable designado.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619672" y="4692243"/>
            <a:ext cx="6048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2"/>
            </a:pPr>
            <a:r>
              <a:rPr lang="es-PE" sz="1600" dirty="0">
                <a:solidFill>
                  <a:srgbClr val="0070C0"/>
                </a:solidFill>
              </a:rPr>
              <a:t>Incremento de turnos con personal asistencial propio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2425233" y="5229200"/>
            <a:ext cx="2033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buFont typeface="+mj-lt"/>
              <a:buAutoNum type="alphaLcParenR"/>
            </a:pPr>
            <a:r>
              <a:rPr lang="es-PE" sz="1600" dirty="0">
                <a:solidFill>
                  <a:srgbClr val="0070C0"/>
                </a:solidFill>
              </a:rPr>
              <a:t>Horas extras </a:t>
            </a:r>
            <a:endParaRPr lang="es-PE" sz="1600" dirty="0" smtClean="0">
              <a:solidFill>
                <a:srgbClr val="0070C0"/>
              </a:solidFill>
            </a:endParaRPr>
          </a:p>
          <a:p>
            <a:pPr marL="342900" lvl="0" indent="-342900" algn="just">
              <a:buFont typeface="+mj-lt"/>
              <a:buAutoNum type="alphaLcParenR"/>
            </a:pPr>
            <a:r>
              <a:rPr lang="es-PE" sz="1600" dirty="0" smtClean="0">
                <a:solidFill>
                  <a:srgbClr val="0070C0"/>
                </a:solidFill>
              </a:rPr>
              <a:t>RPCT </a:t>
            </a:r>
          </a:p>
          <a:p>
            <a:pPr marL="342900" lvl="0" indent="-342900" algn="just">
              <a:buFont typeface="+mj-lt"/>
              <a:buAutoNum type="alphaLcParenR"/>
            </a:pPr>
            <a:r>
              <a:rPr lang="es-PE" sz="1600" dirty="0" smtClean="0">
                <a:solidFill>
                  <a:srgbClr val="0070C0"/>
                </a:solidFill>
              </a:rPr>
              <a:t>Pago </a:t>
            </a:r>
            <a:r>
              <a:rPr lang="es-PE" sz="1600" dirty="0">
                <a:solidFill>
                  <a:srgbClr val="0070C0"/>
                </a:solidFill>
              </a:rPr>
              <a:t>por servicios</a:t>
            </a:r>
          </a:p>
        </p:txBody>
      </p:sp>
    </p:spTree>
    <p:extLst>
      <p:ext uri="{BB962C8B-B14F-4D97-AF65-F5344CB8AC3E}">
        <p14:creationId xmlns:p14="http://schemas.microsoft.com/office/powerpoint/2010/main" val="132791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55724" y="6453336"/>
            <a:ext cx="6552728" cy="200055"/>
          </a:xfrm>
        </p:spPr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2151936" y="817717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s-PE" sz="1600" dirty="0" smtClean="0">
                <a:solidFill>
                  <a:srgbClr val="0070C0"/>
                </a:solidFill>
              </a:rPr>
              <a:t>Incremento </a:t>
            </a:r>
            <a:r>
              <a:rPr lang="es-PE" sz="1600" dirty="0">
                <a:solidFill>
                  <a:srgbClr val="0070C0"/>
                </a:solidFill>
              </a:rPr>
              <a:t>turnos con personal asistencial de la </a:t>
            </a:r>
            <a:r>
              <a:rPr lang="es-PE" sz="1600" dirty="0" smtClean="0">
                <a:solidFill>
                  <a:srgbClr val="0070C0"/>
                </a:solidFill>
              </a:rPr>
              <a:t>red.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577904" y="1167674"/>
            <a:ext cx="23580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Horas extras </a:t>
            </a:r>
          </a:p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RPCT </a:t>
            </a:r>
          </a:p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Pago por servicios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151936" y="2031184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4"/>
            </a:pPr>
            <a:r>
              <a:rPr lang="es-PE" sz="1600" dirty="0">
                <a:solidFill>
                  <a:srgbClr val="0070C0"/>
                </a:solidFill>
              </a:rPr>
              <a:t>Incremento de turnos con personal asistencial de otra red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2584016" y="2622464"/>
            <a:ext cx="23580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Horas extras </a:t>
            </a:r>
          </a:p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RPCT </a:t>
            </a:r>
          </a:p>
          <a:p>
            <a:pPr marL="342900" indent="-342900" algn="just">
              <a:buAutoNum type="alphaLcPeriod"/>
            </a:pPr>
            <a:r>
              <a:rPr lang="es-PE" sz="1600" dirty="0">
                <a:solidFill>
                  <a:srgbClr val="0070C0"/>
                </a:solidFill>
              </a:rPr>
              <a:t>Pago por servicios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151936" y="3576494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5"/>
            </a:pPr>
            <a:r>
              <a:rPr lang="es-PE" sz="1600" dirty="0">
                <a:solidFill>
                  <a:srgbClr val="0070C0"/>
                </a:solidFill>
              </a:rPr>
              <a:t>Incremento de turnos con personal asistencial </a:t>
            </a:r>
            <a:r>
              <a:rPr lang="es-PE" sz="1600" dirty="0" smtClean="0">
                <a:solidFill>
                  <a:srgbClr val="0070C0"/>
                </a:solidFill>
              </a:rPr>
              <a:t>tercero.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584016" y="4005064"/>
            <a:ext cx="4374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eriod"/>
            </a:pPr>
            <a:r>
              <a:rPr lang="es-PE" sz="1600" dirty="0" smtClean="0">
                <a:solidFill>
                  <a:srgbClr val="0070C0"/>
                </a:solidFill>
              </a:rPr>
              <a:t>Contratación de servicios Especializados.</a:t>
            </a:r>
            <a:endParaRPr lang="es-PE" sz="1600" dirty="0">
              <a:solidFill>
                <a:srgbClr val="0070C0"/>
              </a:solidFill>
            </a:endParaRPr>
          </a:p>
          <a:p>
            <a:pPr marL="342900" indent="-342900" algn="just">
              <a:buAutoNum type="alphaLcPeriod"/>
            </a:pPr>
            <a:r>
              <a:rPr lang="es-PE" sz="1600" dirty="0" smtClean="0">
                <a:solidFill>
                  <a:srgbClr val="0070C0"/>
                </a:solidFill>
              </a:rPr>
              <a:t>Convenios.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156904" y="475712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6"/>
            </a:pPr>
            <a:r>
              <a:rPr lang="es-PE" sz="1600" dirty="0" smtClean="0">
                <a:solidFill>
                  <a:srgbClr val="0070C0"/>
                </a:solidFill>
              </a:rPr>
              <a:t>Direccionamiento y/o control de demanda.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577904" y="5160428"/>
            <a:ext cx="4374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eriod"/>
            </a:pPr>
            <a:r>
              <a:rPr lang="es-PE" sz="1600" dirty="0" smtClean="0">
                <a:solidFill>
                  <a:srgbClr val="0070C0"/>
                </a:solidFill>
              </a:rPr>
              <a:t>Programa de desembalse de citas.</a:t>
            </a:r>
            <a:endParaRPr lang="es-PE" sz="1600" dirty="0">
              <a:solidFill>
                <a:srgbClr val="0070C0"/>
              </a:solidFill>
            </a:endParaRPr>
          </a:p>
          <a:p>
            <a:pPr marL="342900" indent="-342900" algn="just">
              <a:buAutoNum type="alphaLcPeriod"/>
            </a:pPr>
            <a:r>
              <a:rPr lang="es-PE" sz="1600" dirty="0" smtClean="0">
                <a:solidFill>
                  <a:srgbClr val="0070C0"/>
                </a:solidFill>
              </a:rPr>
              <a:t>Apoyo Oferta flexible (PADOMI).</a:t>
            </a:r>
            <a:endParaRPr lang="es-PE" sz="1600" dirty="0">
              <a:solidFill>
                <a:srgbClr val="0070C0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2177856" y="5896753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7"/>
            </a:pPr>
            <a:r>
              <a:rPr lang="es-PE" sz="1600" dirty="0" smtClean="0">
                <a:solidFill>
                  <a:srgbClr val="0070C0"/>
                </a:solidFill>
              </a:rPr>
              <a:t>Otros que se consideren.</a:t>
            </a:r>
            <a:endParaRPr lang="es-PE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2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458116" y="1124744"/>
            <a:ext cx="81266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</a:t>
            </a:r>
            <a:r>
              <a:rPr lang="es-ES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25.  </a:t>
            </a:r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 la orientación al paciente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041352" y="1852082"/>
            <a:ext cx="4824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El personal encargado de otorgar las citas a los pacientes comunica a aquellos a los que se les otorga citas mayores a 45 días, que en el lapso de los próximos 7 días hábiles se les informará por vía telefónica de la disponibilidad de nuevos turnos de oferta para reprogramar la cita con menor tiempo de espera.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9" t="43388" r="36156" b="10652"/>
          <a:stretch/>
        </p:blipFill>
        <p:spPr bwMode="auto">
          <a:xfrm>
            <a:off x="4073688" y="3892006"/>
            <a:ext cx="1881696" cy="195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3" t="60155" r="66752" b="4002"/>
          <a:stretch/>
        </p:blipFill>
        <p:spPr bwMode="auto">
          <a:xfrm>
            <a:off x="1058152" y="4302479"/>
            <a:ext cx="2310748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6" t="27002" r="2796" b="37038"/>
          <a:stretch/>
        </p:blipFill>
        <p:spPr bwMode="auto">
          <a:xfrm>
            <a:off x="6423313" y="2269484"/>
            <a:ext cx="2161411" cy="1608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57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1165364" y="1192396"/>
            <a:ext cx="709521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32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Disposición complementaria final</a:t>
            </a:r>
            <a:endParaRPr lang="es-ES" sz="32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1008" y="2105272"/>
            <a:ext cx="812660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Única:	  de la variación de las fechas de corte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899592" y="3284984"/>
            <a:ext cx="5544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 Gerencia Central de Prestaciones de Salud, en coordinación con la Gerencia Central de Operaciones puede variar los días de corte para el procesamiento, análisis y despliegue de la información de manera discrecional en los casos que los planteados originalmente coincidan con fechas no laborables.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8" t="12036" r="32933" b="8438"/>
          <a:stretch/>
        </p:blipFill>
        <p:spPr bwMode="auto">
          <a:xfrm flipH="1">
            <a:off x="6635034" y="4221088"/>
            <a:ext cx="1640742" cy="199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70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33</a:t>
            </a:fld>
            <a:endParaRPr lang="es-E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88840"/>
            <a:ext cx="3608917" cy="232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9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3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12" y="2780928"/>
            <a:ext cx="2824183" cy="18922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1927045" y="1802432"/>
            <a:ext cx="53619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3. </a:t>
            </a:r>
            <a:r>
              <a:rPr lang="es-E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MARCO NORMATIVO</a:t>
            </a:r>
            <a:endParaRPr lang="es-ES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48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4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39839"/>
              </p:ext>
            </p:extLst>
          </p:nvPr>
        </p:nvGraphicFramePr>
        <p:xfrm>
          <a:off x="827584" y="1484784"/>
          <a:ext cx="7848872" cy="40233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848872"/>
              </a:tblGrid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s-PE" sz="1600" b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Ley N° 27056, Ley de Creación del Seguro Social de Salud (ESSALUD) y su Reglamento aprobado por Decreto Supremo N°002-99-TR</a:t>
                      </a:r>
                      <a:endParaRPr lang="es-PE" sz="1600" b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2"/>
                      </a:pP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Actualizado y Concordado del Reglamento de Organización y Funciones del</a:t>
                      </a:r>
                      <a:r>
                        <a:rPr lang="es-PE" sz="1600" kern="1200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Seguro Social de Salud —-ESSALUD, aprobado por Resolución de Presidencia</a:t>
                      </a:r>
                      <a:r>
                        <a:rPr lang="es-PE" sz="1600" kern="1200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Ejecutiva N° 767-PE-ESSALUD-2015 y sus modificatorias.</a:t>
                      </a:r>
                      <a:endParaRPr lang="es-PE" sz="16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3"/>
                      </a:pP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Resolución de Gerencia General N° 1008-GG-ESSALUD-2014, que aprueba la Directiva de Gerencia General N° 012-GG-ESSALUD-2014, “Programación de las Actividades Asistenciales de los Profesionales y No Profesionales del Seguro Social de Salud-ESSALUD”.</a:t>
                      </a:r>
                      <a:endParaRPr lang="es-PE" sz="16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7148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4"/>
                      </a:pP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Resolución de Gerencia General N° 062-GG-ESSALUD-2015, que reactiva la aplicación de los Valores de Pago (Tarifas) por actividad asistencial pertenecientes Régimen de Prestaciones Complementarias de Trabajo - RPCT para las actividades asistenciales de Consulta Médica y Procedimientos Clínicos. Y aprueba los Valores de Pago para el Régimen de Prestaciones Complementarias de Trabajo para las actividades asistenciales de Consulta Médica y Procedimientos Clínicos que se detallan en los Anexos A y B.</a:t>
                      </a:r>
                      <a:endParaRPr lang="es-PE" sz="16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60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5</a:t>
            </a:fld>
            <a:endParaRPr lang="es-ES"/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66211"/>
              </p:ext>
            </p:extLst>
          </p:nvPr>
        </p:nvGraphicFramePr>
        <p:xfrm>
          <a:off x="755576" y="1412776"/>
          <a:ext cx="6264696" cy="29565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264696"/>
              </a:tblGrid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5"/>
                      </a:pPr>
                      <a:r>
                        <a:rPr lang="es-PE" sz="1600" b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Resolución de Gerencia General N°</a:t>
                      </a:r>
                      <a:r>
                        <a:rPr lang="es-PE" sz="1600" b="0" kern="1200" baseline="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PE" sz="1600" b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428-GG-ESSALUD-2015, que aprueba la Directiva N° 02-GG-ESSALUD-2015 "Normas para la programación de las Horas Extraordinarias en los Establecimientos de Salud del Seguro Social de Salud - ESSALUD", y sus modificatorias.</a:t>
                      </a:r>
                      <a:endParaRPr lang="es-PE" sz="1600" b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6"/>
                      </a:pPr>
                      <a:r>
                        <a:rPr lang="es-PE" sz="1600" b="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Resolución de Gerencia General N° 1806-GG-ESSALUD-2017, que aprueba la Directiva N° 002-GG-ESSALUD-2017 “Normas para la Formulación, Aprobación, Publicación y Actualización de Directivas en ESSALUD”, y su modificatoria.</a:t>
                      </a:r>
                      <a:endParaRPr lang="es-PE" sz="1600" b="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 startAt="7"/>
                      </a:pPr>
                      <a:r>
                        <a:rPr lang="es-PE" sz="1600" kern="1200" dirty="0" smtClean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Resolución de Gerencia General N° 1037-GG-ESSALUD-2019, aprueba el Documento Técnico “Indicadores de evaluación del cumplimiento de estrategias vinculadas a la atención de salud”.</a:t>
                      </a:r>
                      <a:endParaRPr lang="es-PE" sz="1600" kern="1200" dirty="0"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r="19045"/>
          <a:stretch/>
        </p:blipFill>
        <p:spPr bwMode="auto">
          <a:xfrm>
            <a:off x="7236296" y="4221088"/>
            <a:ext cx="1172131" cy="203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79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2" name="1 Rectángulo"/>
          <p:cNvSpPr/>
          <p:nvPr/>
        </p:nvSpPr>
        <p:spPr>
          <a:xfrm>
            <a:off x="1331112" y="3068960"/>
            <a:ext cx="4825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Las disposiciones contenidas en la presente Directiva son de aplicación y cumplimiento obligatorio en las unidades de organización de la Sede Central, Redes Asistenciales y Redes Prestacionales a nivel nacional y Órganos Prestadores Nacionales.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929333" y="1916832"/>
            <a:ext cx="536191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4. </a:t>
            </a:r>
            <a:r>
              <a:rPr lang="es-E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MARCO NORMATIVO</a:t>
            </a:r>
            <a:endParaRPr lang="es-ES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0" r="21329"/>
          <a:stretch/>
        </p:blipFill>
        <p:spPr bwMode="auto">
          <a:xfrm>
            <a:off x="6472768" y="3861048"/>
            <a:ext cx="1438375" cy="221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9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450459" y="1802432"/>
            <a:ext cx="431509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Articulo 5. </a:t>
            </a:r>
            <a:r>
              <a:rPr lang="es-E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s-ES" sz="28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DEFINICIONES</a:t>
            </a:r>
            <a:endParaRPr lang="es-ES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 r="11001" b="6135"/>
          <a:stretch/>
        </p:blipFill>
        <p:spPr bwMode="auto">
          <a:xfrm>
            <a:off x="2331140" y="3140968"/>
            <a:ext cx="2281049" cy="226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6471" r="14419" b="5520"/>
          <a:stretch/>
        </p:blipFill>
        <p:spPr bwMode="auto">
          <a:xfrm flipH="1">
            <a:off x="5436096" y="3324320"/>
            <a:ext cx="1164858" cy="20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39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7D0E-E8DB-4A41-9E2F-7605E005E4C6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E" dirty="0" smtClean="0"/>
              <a:t>22.07.19</a:t>
            </a:r>
            <a:endParaRPr lang="es-E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Red Asistencial Ucayali</a:t>
            </a:r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1172015" y="1374544"/>
            <a:ext cx="278467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s-ES" sz="2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5.1 ALERTA DE CITAS</a:t>
            </a:r>
            <a:endParaRPr lang="es-ES" sz="2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115615" y="2204864"/>
            <a:ext cx="7196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0070C0"/>
                </a:solidFill>
              </a:rPr>
              <a:t>Es la notificación generada por el área técnica de la Gerencia Central de Prestaciones de Salud, o la que haga sus veces, ante la identificación de citas con tiempos de espera que exceden los 45 días a partir de la fecha de solicitud.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6"/>
          <a:stretch/>
        </p:blipFill>
        <p:spPr bwMode="auto">
          <a:xfrm>
            <a:off x="2915814" y="3430629"/>
            <a:ext cx="3596113" cy="2342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6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ciones EsSalud 17.04 [solo lectura]" id="{7C2C74A0-ACD3-42D5-B7A0-D7F01746964C}" vid="{2E958CF6-ABFC-491A-9F5C-3BD232610EC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Presentaciones EsSalud 17.04</Template>
  <TotalTime>10406</TotalTime>
  <Words>2352</Words>
  <Application>Microsoft Office PowerPoint</Application>
  <PresentationFormat>Presentación en pantalla (4:3)</PresentationFormat>
  <Paragraphs>186</Paragraphs>
  <Slides>34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Repotenciamiento en Centros de Atención Primaria</dc:title>
  <dc:creator>Angelo Turcarelli</dc:creator>
  <cp:lastModifiedBy>CILIA GONZALES</cp:lastModifiedBy>
  <cp:revision>806</cp:revision>
  <cp:lastPrinted>2019-02-22T15:47:53Z</cp:lastPrinted>
  <dcterms:created xsi:type="dcterms:W3CDTF">2017-09-19T22:20:24Z</dcterms:created>
  <dcterms:modified xsi:type="dcterms:W3CDTF">2019-12-02T15:54:06Z</dcterms:modified>
</cp:coreProperties>
</file>